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6DDE8-DACB-44B0-BB3E-95CA732A1D44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35BF-2F48-4F94-BFC0-A8AB26DCE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7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http://www.teacherspayteachers.com/Store/Young-And-Lively-Kindergarten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35BF-2F48-4F94-BFC0-A8AB26DCE2A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848C-2C88-4C89-907B-1210E8571D9D}" type="datetimeFigureOut">
              <a:rPr lang="en-US" smtClean="0"/>
              <a:pPr/>
              <a:t>9/13/16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CC90-3037-43AF-98FF-3979C3342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lhUcSGqgs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eDfr5RnWE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247650"/>
            <a:ext cx="8523287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276600"/>
          <a:ext cx="2667000" cy="1371600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Welcome</a:t>
                      </a:r>
                      <a:r>
                        <a:rPr lang="en-US" sz="3600" b="1" baseline="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to </a:t>
                      </a:r>
                      <a:endParaRPr lang="en-US" sz="3200" dirty="0"/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FFFFFF"/>
                          </a:solidFill>
                          <a:latin typeface="Comic Sans MS"/>
                        </a:rPr>
                        <a:t>Our Class!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14800" y="1295400"/>
          <a:ext cx="3657600" cy="31242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3124200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>
                          <a:solidFill>
                            <a:srgbClr val="FFFFFF"/>
                          </a:solidFill>
                          <a:latin typeface="Comic Sans MS"/>
                        </a:rPr>
                        <a:t>The ABC's of</a:t>
                      </a:r>
                      <a:r>
                        <a:rPr lang="en-US" sz="420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 Grade</a:t>
                      </a:r>
                      <a:r>
                        <a:rPr lang="en-US" sz="4200" baseline="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 One</a:t>
                      </a:r>
                      <a:endParaRPr lang="en-US" sz="4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68113"/>
              </p:ext>
            </p:extLst>
          </p:nvPr>
        </p:nvGraphicFramePr>
        <p:xfrm>
          <a:off x="1600200" y="242888"/>
          <a:ext cx="7010400" cy="190500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190500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Payments-</a:t>
                      </a:r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online, </a:t>
                      </a:r>
                      <a:r>
                        <a:rPr lang="en-US" b="0" dirty="0" err="1" smtClean="0">
                          <a:latin typeface="Comic Sans MS" panose="030F0702030302020204" pitchFamily="66" charset="0"/>
                        </a:rPr>
                        <a:t>ziploc</a:t>
                      </a:r>
                      <a:endParaRPr lang="en-US" b="1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Printing</a:t>
                      </a:r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-top to bottom</a:t>
                      </a:r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40225"/>
              </p:ext>
            </p:extLst>
          </p:nvPr>
        </p:nvGraphicFramePr>
        <p:xfrm>
          <a:off x="1752600" y="685800"/>
          <a:ext cx="6477000" cy="1676400"/>
        </p:xfrm>
        <a:graphic>
          <a:graphicData uri="http://schemas.openxmlformats.org/drawingml/2006/table">
            <a:tbl>
              <a:tblPr/>
              <a:tblGrid>
                <a:gridCol w="6477000"/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/>
                        </a:rPr>
                        <a:t>Reading</a:t>
                      </a:r>
                      <a:r>
                        <a:rPr lang="en-US" sz="1600" b="1" baseline="0" dirty="0" smtClean="0">
                          <a:latin typeface="Comic Sans MS"/>
                        </a:rPr>
                        <a:t> program</a:t>
                      </a:r>
                      <a:r>
                        <a:rPr lang="en-US" sz="1600" b="0" baseline="0" dirty="0" smtClean="0">
                          <a:latin typeface="Comic Sans MS"/>
                        </a:rPr>
                        <a:t>-what to do!</a:t>
                      </a:r>
                    </a:p>
                    <a:p>
                      <a:r>
                        <a:rPr lang="en-US" sz="1600" b="0" baseline="0" dirty="0" smtClean="0">
                          <a:latin typeface="Comic Sans MS"/>
                        </a:rPr>
                        <a:t>-book bag</a:t>
                      </a:r>
                    </a:p>
                    <a:p>
                      <a:r>
                        <a:rPr lang="en-US" sz="1600" b="0" baseline="0" dirty="0" smtClean="0">
                          <a:latin typeface="Comic Sans MS"/>
                        </a:rPr>
                        <a:t>-read more than once</a:t>
                      </a:r>
                    </a:p>
                    <a:p>
                      <a:r>
                        <a:rPr lang="en-US" sz="1600" b="0" baseline="0" dirty="0" smtClean="0">
                          <a:latin typeface="Comic Sans MS"/>
                        </a:rPr>
                        <a:t>-who reads, how to read!</a:t>
                      </a:r>
                    </a:p>
                    <a:p>
                      <a:r>
                        <a:rPr lang="en-US" sz="1600" b="1" baseline="0" dirty="0" smtClean="0">
                          <a:latin typeface="Comic Sans MS"/>
                        </a:rPr>
                        <a:t>Recess Agreement</a:t>
                      </a:r>
                      <a:r>
                        <a:rPr lang="en-US" sz="1600" b="0" baseline="0" dirty="0" smtClean="0">
                          <a:latin typeface="Comic Sans MS"/>
                        </a:rPr>
                        <a:t>-at home.</a:t>
                      </a:r>
                      <a:endParaRPr lang="en-US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41248"/>
              </p:ext>
            </p:extLst>
          </p:nvPr>
        </p:nvGraphicFramePr>
        <p:xfrm>
          <a:off x="1752600" y="1981200"/>
          <a:ext cx="4953000" cy="2316480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23164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omic Sans MS"/>
                        </a:rPr>
                        <a:t>Schedule</a:t>
                      </a:r>
                    </a:p>
                    <a:p>
                      <a:pPr algn="l"/>
                      <a:r>
                        <a:rPr lang="en-US" sz="1600" b="1" dirty="0" smtClean="0">
                          <a:latin typeface="Comic Sans MS"/>
                        </a:rPr>
                        <a:t>Sight Words</a:t>
                      </a:r>
                      <a:r>
                        <a:rPr lang="en-US" sz="1600" b="0" dirty="0" smtClean="0">
                          <a:latin typeface="Comic Sans MS"/>
                        </a:rPr>
                        <a:t>-what’s that!!</a:t>
                      </a:r>
                      <a:endParaRPr lang="en-US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62479"/>
              </p:ext>
            </p:extLst>
          </p:nvPr>
        </p:nvGraphicFramePr>
        <p:xfrm>
          <a:off x="1828800" y="4343400"/>
          <a:ext cx="6553200" cy="1524000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1524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/>
                        </a:rPr>
                        <a:t>Technology-</a:t>
                      </a:r>
                      <a:r>
                        <a:rPr lang="en-US" sz="1600" b="0" dirty="0" smtClean="0">
                          <a:latin typeface="Comic Sans MS"/>
                        </a:rPr>
                        <a:t>why?</a:t>
                      </a:r>
                      <a:endParaRPr lang="en-US" sz="1600" b="1" dirty="0" smtClean="0">
                        <a:latin typeface="Comic Sans MS"/>
                      </a:endParaRPr>
                    </a:p>
                    <a:p>
                      <a:r>
                        <a:rPr lang="en-US" sz="1600" b="1" dirty="0" smtClean="0">
                          <a:latin typeface="Comic Sans MS"/>
                        </a:rPr>
                        <a:t>Tying Shoes</a:t>
                      </a:r>
                      <a:r>
                        <a:rPr lang="en-US" sz="1600" b="0" dirty="0" smtClean="0">
                          <a:latin typeface="Comic Sans MS"/>
                        </a:rPr>
                        <a:t>-…</a:t>
                      </a:r>
                    </a:p>
                    <a:p>
                      <a:r>
                        <a:rPr lang="en-US" sz="1600" dirty="0" smtClean="0">
                          <a:latin typeface="Comic Sans MS"/>
                        </a:rPr>
                        <a:t> 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64079"/>
              </p:ext>
            </p:extLst>
          </p:nvPr>
        </p:nvGraphicFramePr>
        <p:xfrm>
          <a:off x="1828800" y="2895600"/>
          <a:ext cx="4495800" cy="149352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14935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/>
                        </a:rPr>
                        <a:t>Volunteers</a:t>
                      </a:r>
                      <a:r>
                        <a:rPr lang="en-US" sz="1600" b="0" dirty="0" smtClean="0">
                          <a:latin typeface="Comic Sans MS"/>
                        </a:rPr>
                        <a:t>-criminal</a:t>
                      </a:r>
                      <a:r>
                        <a:rPr lang="en-US" sz="1600" b="0" baseline="0" dirty="0" smtClean="0">
                          <a:latin typeface="Comic Sans MS"/>
                        </a:rPr>
                        <a:t> record &amp; child welfare. </a:t>
                      </a:r>
                    </a:p>
                    <a:p>
                      <a:r>
                        <a:rPr lang="en-US" sz="1600" b="0" baseline="0" dirty="0" smtClean="0">
                          <a:latin typeface="Comic Sans MS"/>
                        </a:rPr>
                        <a:t>Volunteer handbook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8398"/>
              </p:ext>
            </p:extLst>
          </p:nvPr>
        </p:nvGraphicFramePr>
        <p:xfrm>
          <a:off x="2133600" y="5105400"/>
          <a:ext cx="6172200" cy="99060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mic Sans MS"/>
                        </a:rPr>
                        <a:t>Waterbottles</a:t>
                      </a:r>
                      <a:r>
                        <a:rPr lang="en-US" sz="1600" b="1" dirty="0" smtClean="0">
                          <a:latin typeface="Comic Sans MS"/>
                        </a:rPr>
                        <a:t>-</a:t>
                      </a:r>
                      <a:r>
                        <a:rPr lang="en-US" sz="1600" b="0" dirty="0" smtClean="0">
                          <a:latin typeface="Comic Sans MS"/>
                        </a:rPr>
                        <a:t> water only</a:t>
                      </a:r>
                      <a:endParaRPr lang="en-US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242888"/>
            <a:ext cx="854233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95067"/>
              </p:ext>
            </p:extLst>
          </p:nvPr>
        </p:nvGraphicFramePr>
        <p:xfrm>
          <a:off x="1676400" y="914400"/>
          <a:ext cx="7010400" cy="68580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</a:rPr>
                        <a:t>eXtra</a:t>
                      </a:r>
                      <a:r>
                        <a:rPr lang="en-US" b="1" dirty="0" smtClean="0">
                          <a:latin typeface="Comic Sans MS"/>
                        </a:rPr>
                        <a:t> clothes</a:t>
                      </a:r>
                      <a:r>
                        <a:rPr lang="en-US" b="0" dirty="0" smtClean="0">
                          <a:latin typeface="Comic Sans MS"/>
                        </a:rPr>
                        <a:t>-puddles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27864"/>
              </p:ext>
            </p:extLst>
          </p:nvPr>
        </p:nvGraphicFramePr>
        <p:xfrm>
          <a:off x="1524000" y="2971800"/>
          <a:ext cx="4724400" cy="36576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</a:rPr>
                        <a:t>You…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36133"/>
              </p:ext>
            </p:extLst>
          </p:nvPr>
        </p:nvGraphicFramePr>
        <p:xfrm>
          <a:off x="1524000" y="4495800"/>
          <a:ext cx="4724400" cy="198120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198120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Comic Sans MS"/>
                        </a:rPr>
                        <a:t>ZzZzZz</a:t>
                      </a:r>
                      <a:r>
                        <a:rPr lang="en-US" sz="1800" b="1" dirty="0" smtClean="0">
                          <a:latin typeface="Comic Sans MS"/>
                        </a:rPr>
                        <a:t>...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876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alkboard"/>
                <a:cs typeface="Chalkboard"/>
              </a:rPr>
              <a:t>“Everybody’s a teacher, everybody’s a student.”</a:t>
            </a:r>
            <a:endParaRPr lang="en-US" sz="2800" dirty="0">
              <a:latin typeface="Chalkboard"/>
              <a:cs typeface="Chalkboard"/>
            </a:endParaRPr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823549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174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4008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638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My promise…</a:t>
            </a:r>
            <a:endParaRPr lang="en-US" sz="24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998403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8996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36441"/>
              </p:ext>
            </p:extLst>
          </p:nvPr>
        </p:nvGraphicFramePr>
        <p:xfrm>
          <a:off x="533400" y="3352800"/>
          <a:ext cx="7924800" cy="304800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3048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Bienvenue</a:t>
                      </a:r>
                      <a:endParaRPr lang="en-US" sz="3200" b="1" dirty="0" smtClean="0"/>
                    </a:p>
                    <a:p>
                      <a:pPr algn="ctr"/>
                      <a:r>
                        <a:rPr lang="en-US" dirty="0" smtClean="0"/>
                        <a:t>Welcome</a:t>
                      </a:r>
                      <a:r>
                        <a:rPr lang="en-US" baseline="0" dirty="0" smtClean="0"/>
                        <a:t> to class 1/2C!  I am very thrilled to have your child in my class this year.   I am looking forward to an exciting year full of new adventures and discoveries. In the classroom my main goal is to make each and every child feel comfortable and develop a love of learning.  I strongly believe that once a child feels comfortable they are able to take risks and reach their full potential  while developing a positive self-image. 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1" y="762001"/>
            <a:ext cx="419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latin typeface="Comic Sans MS" pitchFamily="66" charset="0"/>
              </a:rPr>
              <a:t>Welcome</a:t>
            </a:r>
            <a:endParaRPr lang="en-US" sz="3600" b="1" cap="none" spc="50" dirty="0">
              <a:ln w="11430"/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/>
                <a:cs typeface="Comic Sans MS"/>
              </a:rPr>
              <a:t>About me…</a:t>
            </a:r>
            <a:endParaRPr lang="en-US" sz="2400" b="1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62200"/>
            <a:ext cx="2133600" cy="2335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3622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-Photo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-Work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-My family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-My schooling </a:t>
            </a:r>
          </a:p>
          <a:p>
            <a:r>
              <a:rPr lang="en-US" sz="2800" dirty="0" smtClean="0">
                <a:latin typeface="Comic Sans MS"/>
                <a:cs typeface="Comic Sans MS"/>
              </a:rPr>
              <a:t>-1/2 combined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1380769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8996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97953"/>
              </p:ext>
            </p:extLst>
          </p:nvPr>
        </p:nvGraphicFramePr>
        <p:xfrm>
          <a:off x="2133600" y="762000"/>
          <a:ext cx="6553200" cy="1661160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1661160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smtClean="0">
                          <a:latin typeface="Comic Sans MS"/>
                        </a:rPr>
                        <a:t>Agenda-</a:t>
                      </a:r>
                      <a:r>
                        <a:rPr lang="en-US" sz="1700" b="0" dirty="0" smtClean="0">
                          <a:latin typeface="Comic Sans MS"/>
                        </a:rPr>
                        <a:t>check</a:t>
                      </a:r>
                      <a:r>
                        <a:rPr lang="en-US" sz="1700" b="0" baseline="0" dirty="0" smtClean="0">
                          <a:latin typeface="Comic Sans MS"/>
                        </a:rPr>
                        <a:t> and sign!</a:t>
                      </a:r>
                      <a:endParaRPr lang="en-US" sz="1700" b="1" dirty="0" smtClean="0">
                        <a:latin typeface="Comic Sans MS"/>
                      </a:endParaRPr>
                    </a:p>
                    <a:p>
                      <a:pPr algn="l"/>
                      <a:r>
                        <a:rPr lang="en-US" sz="1700" b="1" dirty="0" smtClean="0">
                          <a:latin typeface="Comic Sans MS"/>
                        </a:rPr>
                        <a:t>Allergies</a:t>
                      </a:r>
                      <a:r>
                        <a:rPr lang="en-US" sz="1700" b="0" dirty="0" smtClean="0">
                          <a:latin typeface="Comic Sans MS"/>
                        </a:rPr>
                        <a:t>-nut-safe</a:t>
                      </a:r>
                      <a:endParaRPr lang="en-US" sz="1700" b="1" dirty="0" smtClean="0">
                        <a:latin typeface="Comic Sans MS"/>
                      </a:endParaRPr>
                    </a:p>
                    <a:p>
                      <a:pPr algn="l"/>
                      <a:r>
                        <a:rPr lang="en-US" sz="1700" b="1" dirty="0" smtClean="0">
                          <a:latin typeface="Comic Sans MS"/>
                        </a:rPr>
                        <a:t>Attendance</a:t>
                      </a:r>
                      <a:r>
                        <a:rPr lang="en-US" sz="1700" b="0" dirty="0" smtClean="0">
                          <a:latin typeface="Comic Sans MS"/>
                        </a:rPr>
                        <a:t>-why?</a:t>
                      </a:r>
                      <a:endParaRPr lang="en-US" sz="1700" dirty="0" smtClean="0">
                        <a:latin typeface="Comic Sans MS"/>
                      </a:endParaRPr>
                    </a:p>
                    <a:p>
                      <a:pPr algn="l"/>
                      <a:endParaRPr lang="en-US" sz="1700" dirty="0" smtClean="0">
                        <a:latin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4267200"/>
            <a:ext cx="662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Birthdays-</a:t>
            </a:r>
            <a:r>
              <a:rPr lang="en-US" sz="1600" dirty="0" smtClean="0">
                <a:latin typeface="Comic Sans MS" pitchFamily="66" charset="0"/>
              </a:rPr>
              <a:t>invitations and treats</a:t>
            </a:r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Book Orders</a:t>
            </a:r>
            <a:r>
              <a:rPr lang="en-US" sz="1600" dirty="0" smtClean="0">
                <a:latin typeface="Comic Sans MS" pitchFamily="66" charset="0"/>
              </a:rPr>
              <a:t>-scholastics</a:t>
            </a:r>
            <a:endParaRPr lang="en-US" sz="1600" b="1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70880"/>
            <a:ext cx="8748712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36121"/>
              </p:ext>
            </p:extLst>
          </p:nvPr>
        </p:nvGraphicFramePr>
        <p:xfrm>
          <a:off x="1600200" y="0"/>
          <a:ext cx="7010400" cy="213360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/>
                        </a:rPr>
                        <a:t>Communication-</a:t>
                      </a:r>
                      <a:r>
                        <a:rPr lang="en-US" sz="1600" b="0" dirty="0" smtClean="0">
                          <a:latin typeface="Comic Sans MS"/>
                        </a:rPr>
                        <a:t>where?</a:t>
                      </a:r>
                      <a:endParaRPr lang="en-US" sz="1600" b="1" dirty="0" smtClean="0">
                        <a:latin typeface="Comic Sans MS"/>
                      </a:endParaRPr>
                    </a:p>
                    <a:p>
                      <a:r>
                        <a:rPr lang="en-US" sz="1600" b="1" dirty="0" smtClean="0">
                          <a:latin typeface="Comic Sans MS"/>
                        </a:rPr>
                        <a:t>Curriculum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7713"/>
              </p:ext>
            </p:extLst>
          </p:nvPr>
        </p:nvGraphicFramePr>
        <p:xfrm>
          <a:off x="1447800" y="2895600"/>
          <a:ext cx="4495800" cy="182880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18288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Directory-friends</a:t>
                      </a:r>
                    </a:p>
                    <a:p>
                      <a:r>
                        <a:rPr lang="en-US" sz="1600" b="1" dirty="0" smtClean="0">
                          <a:latin typeface="Comic Sans MS" panose="030F0702030302020204" pitchFamily="66" charset="0"/>
                        </a:rPr>
                        <a:t>Drop</a:t>
                      </a:r>
                      <a:r>
                        <a:rPr lang="en-US" sz="1600" b="1" baseline="0" dirty="0" smtClean="0">
                          <a:latin typeface="Comic Sans MS" panose="030F0702030302020204" pitchFamily="66" charset="0"/>
                        </a:rPr>
                        <a:t> off &amp; Dismissal</a:t>
                      </a:r>
                    </a:p>
                    <a:p>
                      <a:r>
                        <a:rPr lang="en-US" sz="1600" b="1" baseline="0" dirty="0" smtClean="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600" b="0" baseline="0" dirty="0" smtClean="0">
                          <a:latin typeface="Comic Sans MS" panose="030F0702030302020204" pitchFamily="66" charset="0"/>
                        </a:rPr>
                        <a:t>times/expectations</a:t>
                      </a:r>
                      <a:endParaRPr lang="en-US" sz="16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42888"/>
            <a:ext cx="865663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2600"/>
              </p:ext>
            </p:extLst>
          </p:nvPr>
        </p:nvGraphicFramePr>
        <p:xfrm>
          <a:off x="1905000" y="944880"/>
          <a:ext cx="6248400" cy="1417320"/>
        </p:xfrm>
        <a:graphic>
          <a:graphicData uri="http://schemas.openxmlformats.org/drawingml/2006/table">
            <a:tbl>
              <a:tblPr/>
              <a:tblGrid>
                <a:gridCol w="6248400"/>
              </a:tblGrid>
              <a:tr h="1417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</a:rPr>
                        <a:t>email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969389"/>
              </p:ext>
            </p:extLst>
          </p:nvPr>
        </p:nvGraphicFramePr>
        <p:xfrm>
          <a:off x="1828800" y="2971800"/>
          <a:ext cx="4876800" cy="640080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</a:rPr>
                        <a:t>Field trips - </a:t>
                      </a:r>
                      <a:r>
                        <a:rPr lang="en-US" b="0" dirty="0" smtClean="0">
                          <a:latin typeface="Comic Sans MS"/>
                        </a:rPr>
                        <a:t>volunteers</a:t>
                      </a:r>
                      <a:endParaRPr lang="en-US" b="1" dirty="0" smtClean="0">
                        <a:latin typeface="Comic Sans MS"/>
                      </a:endParaRPr>
                    </a:p>
                    <a:p>
                      <a:r>
                        <a:rPr lang="en-US" b="1" dirty="0" smtClean="0">
                          <a:latin typeface="Comic Sans MS"/>
                        </a:rPr>
                        <a:t>French</a:t>
                      </a:r>
                      <a:r>
                        <a:rPr lang="en-US" b="1" baseline="0" dirty="0" smtClean="0">
                          <a:latin typeface="Comic Sans MS"/>
                        </a:rPr>
                        <a:t> flashcards- </a:t>
                      </a:r>
                      <a:r>
                        <a:rPr lang="en-US" b="0" baseline="0" dirty="0" smtClean="0">
                          <a:latin typeface="Comic Sans MS"/>
                        </a:rPr>
                        <a:t> website!!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56531"/>
              </p:ext>
            </p:extLst>
          </p:nvPr>
        </p:nvGraphicFramePr>
        <p:xfrm>
          <a:off x="2209800" y="5105400"/>
          <a:ext cx="5943600" cy="838200"/>
        </p:xfrm>
        <a:graphic>
          <a:graphicData uri="http://schemas.openxmlformats.org/drawingml/2006/table">
            <a:tbl>
              <a:tblPr/>
              <a:tblGrid>
                <a:gridCol w="59436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</a:rPr>
                        <a:t>Grenouilles</a:t>
                      </a:r>
                      <a:r>
                        <a:rPr lang="en-US" b="1" dirty="0" smtClean="0">
                          <a:latin typeface="Comic Sans MS"/>
                        </a:rPr>
                        <a:t>-</a:t>
                      </a:r>
                      <a:r>
                        <a:rPr lang="en-US" b="0" dirty="0" smtClean="0">
                          <a:latin typeface="Comic Sans MS"/>
                        </a:rPr>
                        <a:t>what</a:t>
                      </a:r>
                      <a:r>
                        <a:rPr lang="en-US" b="0" baseline="0" dirty="0" smtClean="0">
                          <a:latin typeface="Comic Sans MS"/>
                        </a:rPr>
                        <a:t> are they?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48400" y="3429000"/>
          <a:ext cx="1676400" cy="10668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Comic Sans MS"/>
                        </a:rPr>
                        <a:t>Fire drills are required at 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least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 twice a year.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omic Sans MS"/>
                        </a:rPr>
                        <a:t>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42888"/>
            <a:ext cx="858043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33657"/>
              </p:ext>
            </p:extLst>
          </p:nvPr>
        </p:nvGraphicFramePr>
        <p:xfrm>
          <a:off x="2362200" y="457200"/>
          <a:ext cx="5715000" cy="160020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16002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Comic Sans MS"/>
                        </a:rPr>
                        <a:t>Homework</a:t>
                      </a:r>
                      <a:r>
                        <a:rPr lang="en-US" sz="1800" b="0" dirty="0" smtClean="0">
                          <a:latin typeface="Comic Sans MS"/>
                        </a:rPr>
                        <a:t>-10-15 minutes</a:t>
                      </a:r>
                      <a:endParaRPr lang="en-US" sz="1800" b="1" dirty="0" smtClean="0">
                        <a:latin typeface="Comic Sans MS"/>
                      </a:endParaRPr>
                    </a:p>
                    <a:p>
                      <a:pPr algn="l"/>
                      <a:r>
                        <a:rPr lang="en-US" sz="1800" b="1" dirty="0" smtClean="0">
                          <a:latin typeface="Comic Sans MS"/>
                        </a:rPr>
                        <a:t>Homework folder-</a:t>
                      </a:r>
                      <a:r>
                        <a:rPr lang="en-US" sz="1800" b="0" dirty="0" smtClean="0">
                          <a:latin typeface="Comic Sans MS"/>
                        </a:rPr>
                        <a:t>check</a:t>
                      </a:r>
                      <a:r>
                        <a:rPr lang="en-US" sz="1800" b="0" baseline="0" dirty="0" smtClean="0">
                          <a:latin typeface="Comic Sans MS"/>
                        </a:rPr>
                        <a:t> me!!</a:t>
                      </a:r>
                      <a:endParaRPr lang="en-US" sz="1800" b="1" dirty="0" smtClean="0">
                        <a:latin typeface="Comic Sans MS"/>
                      </a:endParaRPr>
                    </a:p>
                    <a:p>
                      <a:pPr algn="l"/>
                      <a:r>
                        <a:rPr lang="en-US" sz="1800" b="1" dirty="0" smtClean="0">
                          <a:latin typeface="Comic Sans MS"/>
                        </a:rPr>
                        <a:t>HRTS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93300"/>
              </p:ext>
            </p:extLst>
          </p:nvPr>
        </p:nvGraphicFramePr>
        <p:xfrm>
          <a:off x="3962400" y="3200400"/>
          <a:ext cx="4572000" cy="4572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Illness-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Comic Sans MS"/>
                        </a:rPr>
                        <a:t>eww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!</a:t>
                      </a:r>
                      <a:endParaRPr lang="en-US" sz="2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10929"/>
              </p:ext>
            </p:extLst>
          </p:nvPr>
        </p:nvGraphicFramePr>
        <p:xfrm>
          <a:off x="2057400" y="4511040"/>
          <a:ext cx="6019800" cy="1600200"/>
        </p:xfrm>
        <a:graphic>
          <a:graphicData uri="http://schemas.openxmlformats.org/drawingml/2006/table">
            <a:tbl>
              <a:tblPr/>
              <a:tblGrid>
                <a:gridCol w="6019800"/>
              </a:tblGrid>
              <a:tr h="16002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7454"/>
              </p:ext>
            </p:extLst>
          </p:nvPr>
        </p:nvGraphicFramePr>
        <p:xfrm>
          <a:off x="1524000" y="609600"/>
          <a:ext cx="7010400" cy="1722120"/>
        </p:xfrm>
        <a:graphic>
          <a:graphicData uri="http://schemas.openxmlformats.org/drawingml/2006/table">
            <a:tbl>
              <a:tblPr/>
              <a:tblGrid>
                <a:gridCol w="7010400"/>
              </a:tblGrid>
              <a:tr h="17221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23562"/>
              </p:ext>
            </p:extLst>
          </p:nvPr>
        </p:nvGraphicFramePr>
        <p:xfrm>
          <a:off x="3886200" y="3200400"/>
          <a:ext cx="4572000" cy="19050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90500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Late arrivals</a:t>
                      </a:r>
                    </a:p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Library books</a:t>
                      </a:r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- Tuesday - bag</a:t>
                      </a:r>
                      <a:endParaRPr lang="en-US" b="1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b="1" dirty="0" smtClean="0">
                          <a:latin typeface="Comic Sans MS" panose="030F0702030302020204" pitchFamily="66" charset="0"/>
                        </a:rPr>
                        <a:t>Lunch-</a:t>
                      </a:r>
                      <a:r>
                        <a:rPr lang="en-US" b="0" dirty="0" smtClean="0">
                          <a:latin typeface="Comic Sans MS" panose="030F0702030302020204" pitchFamily="66" charset="0"/>
                        </a:rPr>
                        <a:t>12:50pm</a:t>
                      </a:r>
                      <a:endParaRPr lang="en-US" b="1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US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2888"/>
            <a:ext cx="8609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42313"/>
              </p:ext>
            </p:extLst>
          </p:nvPr>
        </p:nvGraphicFramePr>
        <p:xfrm>
          <a:off x="2209800" y="838200"/>
          <a:ext cx="5943600" cy="1371600"/>
        </p:xfrm>
        <a:graphic>
          <a:graphicData uri="http://schemas.openxmlformats.org/drawingml/2006/table">
            <a:tbl>
              <a:tblPr/>
              <a:tblGrid>
                <a:gridCol w="5943600"/>
              </a:tblGrid>
              <a:tr h="13716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mic Sans MS"/>
                        </a:rPr>
                        <a:t>Medical concerns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330</Words>
  <Application>Microsoft Macintosh PowerPoint</Application>
  <PresentationFormat>On-screen Show (4:3)</PresentationFormat>
  <Paragraphs>61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GSACRD User</cp:lastModifiedBy>
  <cp:revision>44</cp:revision>
  <dcterms:created xsi:type="dcterms:W3CDTF">2012-09-11T01:04:13Z</dcterms:created>
  <dcterms:modified xsi:type="dcterms:W3CDTF">2016-09-13T22:43:13Z</dcterms:modified>
</cp:coreProperties>
</file>